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d15ce4946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d15ce4946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d15ce4946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d15ce4946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d15ce4946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d15ce4946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d15ce4946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d15ce4946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d15ce4946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d15ce4946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d15ce4946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d15ce4946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6f12f2b2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6f12f2b2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t>
            </a:r>
            <a:r>
              <a:rPr lang="en">
                <a:solidFill>
                  <a:schemeClr val="dk1"/>
                </a:solidFill>
              </a:rPr>
              <a:t>o try and further explain our high supervised model scores, we decided to do PCA to try and make eventually clustering graphs more interpretable in order to try and detect underlying patterns in the data,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Because we used dummy variables instead of variable encoding, our data has become highly dimensional with 70 features. However, because dummy variables have binary encoding, we did not have to scale our data before modeling.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first principal component, explains the largest variation in the data (Around 21% of variance), while the second principal component, explains the second largest variation (about 12%). The remaining principal components explain progressively smaller amounts of variation.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1c958530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1c95853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the how the marginal increase in explained variance by each additional component becomes really small after the 30th component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08d3825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08d3825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a:t>
            </a:r>
            <a:r>
              <a:rPr lang="en"/>
              <a:t>cumulative</a:t>
            </a:r>
            <a:r>
              <a:rPr lang="en"/>
              <a:t> explained variance.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 components explain 68% of cumulative variance,  20 components explain 86% of </a:t>
            </a:r>
            <a:r>
              <a:rPr lang="en">
                <a:solidFill>
                  <a:schemeClr val="dk1"/>
                </a:solidFill>
              </a:rPr>
              <a:t>cumulative</a:t>
            </a:r>
            <a:r>
              <a:rPr lang="en"/>
              <a:t> variance and with 30 components, we can explain over 95% of cumulative variance. By using 2 components, we are enabled us 2 dimensional graphs to visualize and interpret underlying trends in our data through clustering.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08d38256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08d38256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Elbow Method: Optimal number of k/clusters is 4 based off the graph and respect to the inertia.</a:t>
            </a:r>
            <a:endParaRPr/>
          </a:p>
          <a:p>
            <a:pPr indent="0" lvl="0" marL="0" rtl="0" algn="l">
              <a:spcBef>
                <a:spcPts val="0"/>
              </a:spcBef>
              <a:spcAft>
                <a:spcPts val="0"/>
              </a:spcAft>
              <a:buNone/>
            </a:pPr>
            <a:r>
              <a:rPr lang="en"/>
              <a:t>HOWEVER, you’ll see that we chose two instead since it was a lot more interpretable in comparison to 3 or 4 clusters when looking at the scatter plot.</a:t>
            </a:r>
            <a:endParaRPr/>
          </a:p>
          <a:p>
            <a:pPr indent="0" lvl="0" marL="0" rtl="0" algn="l">
              <a:spcBef>
                <a:spcPts val="0"/>
              </a:spcBef>
              <a:spcAft>
                <a:spcPts val="0"/>
              </a:spcAft>
              <a:buNone/>
            </a:pPr>
            <a:r>
              <a:rPr lang="en"/>
              <a:t>2 clusters makes it easier to understand which parts of the results are edible 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68713d9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68713d9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008d38256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008d38256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Scatter plot: Red is not edible and blue is edible.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Refer to the PCA that Louie explained. First components explains the most and the following gradually explains less. </a:t>
            </a:r>
            <a:endParaRPr/>
          </a:p>
          <a:p>
            <a:pPr indent="0" lvl="0" marL="0" rtl="0" algn="l">
              <a:spcBef>
                <a:spcPts val="0"/>
              </a:spcBef>
              <a:spcAft>
                <a:spcPts val="0"/>
              </a:spcAft>
              <a:buNone/>
            </a:pPr>
            <a:r>
              <a:rPr lang="en"/>
              <a:t>Hence, x1 is showing something amazing here since whenever x1 is positive, the results come out to show edible mushrooms mainly. </a:t>
            </a:r>
            <a:endParaRPr/>
          </a:p>
          <a:p>
            <a:pPr indent="0" lvl="0" marL="0" rtl="0" algn="l">
              <a:spcBef>
                <a:spcPts val="0"/>
              </a:spcBef>
              <a:spcAft>
                <a:spcPts val="0"/>
              </a:spcAft>
              <a:buNone/>
            </a:pPr>
            <a:r>
              <a:rPr lang="en"/>
              <a:t>The clump on the very right is significant since it shows how easy it is to predict whether a mushroom is edible or not.</a:t>
            </a:r>
            <a:endParaRPr/>
          </a:p>
          <a:p>
            <a:pPr indent="0" lvl="0" marL="0" rtl="0" algn="l">
              <a:spcBef>
                <a:spcPts val="0"/>
              </a:spcBef>
              <a:spcAft>
                <a:spcPts val="0"/>
              </a:spcAft>
              <a:buNone/>
            </a:pPr>
            <a:r>
              <a:rPr lang="en"/>
              <a:t>The only gray area is really when x1 is between 0.7-0.8.</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08d38256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08d38256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way clusters are made, three clusters is the most interpretable. </a:t>
            </a:r>
            <a:endParaRPr/>
          </a:p>
          <a:p>
            <a:pPr indent="0" lvl="0" marL="0" rtl="0" algn="l">
              <a:spcBef>
                <a:spcPts val="0"/>
              </a:spcBef>
              <a:spcAft>
                <a:spcPts val="0"/>
              </a:spcAft>
              <a:buNone/>
            </a:pPr>
            <a:r>
              <a:rPr lang="en"/>
              <a:t>It </a:t>
            </a:r>
            <a:r>
              <a:rPr lang="en"/>
              <a:t>separates</a:t>
            </a:r>
            <a:r>
              <a:rPr lang="en"/>
              <a:t> the edibility that was show in the previous slide with a centroid while providing two centroids for the poisonous/unedible mushrooms.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6f12f2b2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6f12f2b2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supervised to unsupervised we go from 1.0 to 0.90 accuracy. Clustering helped us understand how we got perfect score when doing random forest only since PCA and clustering showed us 91.9% accuracy for 3 clusters when 40% of the variance is explained.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68713d9a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68713d9a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Safety: There are many different species of mushrooms, and some of them can be toxic or even deadly if consumed. By training a machine learning model to recognize the characteristics of edible mushrooms, we can help people identify which mushrooms are safe to eat and which ones are not.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Conservation: Certain mushroom species are highly valued for their culinary or medicinal properties, and over-harvesting can lead to the depletion of these species. By using machine learning to predict the edibility of mushrooms, we can help conservationists identify which species are most vulnerable and take steps to protect them.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Agriculture: Mushroom farming is a growing industry, and there is a demand for high-quality, edible mushrooms. By using machine learning to classify different mushroom species based on their edibility, we can help farmers optimize their growing conditions and improve the quality of their crops.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Scientific research: Understanding the characteristics that make certain mushrooms edible or toxic can help us learn more about their biology and ecology. By training machine learning models to identify the features that are most important for edibility, we can gain insights into the underlying mechanisms that determine whether a mushroom is safe to eat or not.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Recreational Purpose: Some may have keen interest in foraging wide variety of mushrooms, whether it’s for eating or personal pleasure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68713d9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68713d9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68713d9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68713d9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Context</a:t>
            </a:r>
            <a:endParaRPr/>
          </a:p>
          <a:p>
            <a:pPr indent="0" lvl="0" marL="0" rtl="0" algn="l">
              <a:spcBef>
                <a:spcPts val="0"/>
              </a:spcBef>
              <a:spcAft>
                <a:spcPts val="0"/>
              </a:spcAft>
              <a:buClr>
                <a:schemeClr val="dk1"/>
              </a:buClr>
              <a:buSzPts val="1100"/>
              <a:buFont typeface="Arial"/>
              <a:buNone/>
            </a:pPr>
            <a:r>
              <a:rPr lang="en"/>
              <a:t>Although this dataset was originally contributed to the UCI Machine Learning repository nearly 30 years ago, mushroom hunting (otherwise known as "shrooming") is enjoying new peaks in popularity. Learn which features spell certain death and which are most palatable in this dataset of mushroom characteristics. And how certain can your model be?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Content</a:t>
            </a:r>
            <a:endParaRPr/>
          </a:p>
          <a:p>
            <a:pPr indent="0" lvl="0" marL="0" rtl="0" algn="l">
              <a:spcBef>
                <a:spcPts val="0"/>
              </a:spcBef>
              <a:spcAft>
                <a:spcPts val="0"/>
              </a:spcAft>
              <a:buClr>
                <a:schemeClr val="dk1"/>
              </a:buClr>
              <a:buSzPts val="1100"/>
              <a:buFont typeface="Arial"/>
              <a:buNone/>
            </a:pPr>
            <a:r>
              <a:rPr lang="en"/>
              <a:t>This dataset includes descriptions of hypothetical samples corresponding to 23 species of gilled mushrooms in the Agaricus and Lepiota Family Mushroom drawn from The Audubon Society Field Guide to North American Mushrooms (1981). Each species is identified as definitely edible, definitely poisonous, or of unknown edibility and not recommended. This latter class was combined with the poisonous one. The Guide clearly states that there is no simple rule for determining the edibility of a mushroom; no rule like "leaflets three, let it be'' for Poisonous Oak and Ivy.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Time period: Donated to UCI ML 27 April 1987</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6f12f2b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6f12f2b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16f12f2b2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16f12f2b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68713d9a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168713d9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16f12f2b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16f12f2b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68713d9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168713d9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d15ce494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d15ce494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2311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ML Mushroom Classification Project</a:t>
            </a:r>
            <a:endParaRPr>
              <a:solidFill>
                <a:schemeClr val="lt1"/>
              </a:solidFill>
            </a:endParaRPr>
          </a:p>
        </p:txBody>
      </p:sp>
      <p:sp>
        <p:nvSpPr>
          <p:cNvPr id="55" name="Google Shape;55;p13"/>
          <p:cNvSpPr txBox="1"/>
          <p:nvPr>
            <p:ph idx="1" type="subTitle"/>
          </p:nvPr>
        </p:nvSpPr>
        <p:spPr>
          <a:xfrm>
            <a:off x="311700" y="4228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By Louie, Augustine, Matthew, Bumsu</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2"/>
          <p:cNvPicPr preferRelativeResize="0"/>
          <p:nvPr/>
        </p:nvPicPr>
        <p:blipFill>
          <a:blip r:embed="rId3">
            <a:alphaModFix/>
          </a:blip>
          <a:stretch>
            <a:fillRect/>
          </a:stretch>
        </p:blipFill>
        <p:spPr>
          <a:xfrm>
            <a:off x="1990200" y="152400"/>
            <a:ext cx="5163600"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3"/>
          <p:cNvPicPr preferRelativeResize="0"/>
          <p:nvPr/>
        </p:nvPicPr>
        <p:blipFill>
          <a:blip r:embed="rId3">
            <a:alphaModFix/>
          </a:blip>
          <a:stretch>
            <a:fillRect/>
          </a:stretch>
        </p:blipFill>
        <p:spPr>
          <a:xfrm>
            <a:off x="1969375" y="509400"/>
            <a:ext cx="5205249" cy="4124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4"/>
          <p:cNvPicPr preferRelativeResize="0"/>
          <p:nvPr/>
        </p:nvPicPr>
        <p:blipFill>
          <a:blip r:embed="rId3">
            <a:alphaModFix/>
          </a:blip>
          <a:stretch>
            <a:fillRect/>
          </a:stretch>
        </p:blipFill>
        <p:spPr>
          <a:xfrm>
            <a:off x="2171974" y="732775"/>
            <a:ext cx="4800051" cy="367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5"/>
          <p:cNvPicPr preferRelativeResize="0"/>
          <p:nvPr/>
        </p:nvPicPr>
        <p:blipFill>
          <a:blip r:embed="rId3">
            <a:alphaModFix/>
          </a:blip>
          <a:stretch>
            <a:fillRect/>
          </a:stretch>
        </p:blipFill>
        <p:spPr>
          <a:xfrm>
            <a:off x="1576948" y="806075"/>
            <a:ext cx="5990125" cy="3531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6"/>
          <p:cNvPicPr preferRelativeResize="0"/>
          <p:nvPr/>
        </p:nvPicPr>
        <p:blipFill>
          <a:blip r:embed="rId3">
            <a:alphaModFix/>
          </a:blip>
          <a:stretch>
            <a:fillRect/>
          </a:stretch>
        </p:blipFill>
        <p:spPr>
          <a:xfrm>
            <a:off x="2281925" y="844812"/>
            <a:ext cx="4580151" cy="345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7"/>
          <p:cNvPicPr preferRelativeResize="0"/>
          <p:nvPr/>
        </p:nvPicPr>
        <p:blipFill>
          <a:blip r:embed="rId3">
            <a:alphaModFix/>
          </a:blip>
          <a:stretch>
            <a:fillRect/>
          </a:stretch>
        </p:blipFill>
        <p:spPr>
          <a:xfrm>
            <a:off x="1873600" y="938988"/>
            <a:ext cx="5396801" cy="326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8"/>
          <p:cNvSpPr txBox="1"/>
          <p:nvPr>
            <p:ph type="title"/>
          </p:nvPr>
        </p:nvSpPr>
        <p:spPr>
          <a:xfrm>
            <a:off x="311700" y="472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820"/>
              <a:t>Principal Component Analysis</a:t>
            </a:r>
            <a:endParaRPr b="1" sz="3820"/>
          </a:p>
        </p:txBody>
      </p:sp>
      <p:pic>
        <p:nvPicPr>
          <p:cNvPr id="138" name="Google Shape;138;p28"/>
          <p:cNvPicPr preferRelativeResize="0"/>
          <p:nvPr/>
        </p:nvPicPr>
        <p:blipFill>
          <a:blip r:embed="rId3">
            <a:alphaModFix/>
          </a:blip>
          <a:stretch>
            <a:fillRect/>
          </a:stretch>
        </p:blipFill>
        <p:spPr>
          <a:xfrm>
            <a:off x="0" y="1341291"/>
            <a:ext cx="9144003" cy="20806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9"/>
          <p:cNvPicPr preferRelativeResize="0"/>
          <p:nvPr/>
        </p:nvPicPr>
        <p:blipFill>
          <a:blip r:embed="rId3">
            <a:alphaModFix/>
          </a:blip>
          <a:stretch>
            <a:fillRect/>
          </a:stretch>
        </p:blipFill>
        <p:spPr>
          <a:xfrm>
            <a:off x="698250" y="152400"/>
            <a:ext cx="7177649"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30"/>
          <p:cNvPicPr preferRelativeResize="0"/>
          <p:nvPr/>
        </p:nvPicPr>
        <p:blipFill>
          <a:blip r:embed="rId3">
            <a:alphaModFix/>
          </a:blip>
          <a:stretch>
            <a:fillRect/>
          </a:stretch>
        </p:blipFill>
        <p:spPr>
          <a:xfrm>
            <a:off x="1314450" y="352425"/>
            <a:ext cx="6515100" cy="4438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 name="Google Shape;15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31"/>
          <p:cNvPicPr preferRelativeResize="0"/>
          <p:nvPr/>
        </p:nvPicPr>
        <p:blipFill>
          <a:blip r:embed="rId3">
            <a:alphaModFix/>
          </a:blip>
          <a:stretch>
            <a:fillRect/>
          </a:stretch>
        </p:blipFill>
        <p:spPr>
          <a:xfrm>
            <a:off x="376238" y="576263"/>
            <a:ext cx="8391525" cy="399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Table of Contents</a:t>
            </a:r>
            <a:endParaRPr b="1">
              <a:solidFill>
                <a:schemeClr val="lt1"/>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lt1"/>
              </a:buClr>
              <a:buSzPts val="2200"/>
              <a:buAutoNum type="arabicPeriod"/>
            </a:pPr>
            <a:r>
              <a:rPr lang="en" sz="2200">
                <a:solidFill>
                  <a:schemeClr val="lt1"/>
                </a:solidFill>
              </a:rPr>
              <a:t>Introduction</a:t>
            </a:r>
            <a:endParaRPr sz="2200">
              <a:solidFill>
                <a:schemeClr val="lt1"/>
              </a:solidFill>
            </a:endParaRPr>
          </a:p>
          <a:p>
            <a:pPr indent="-342900" lvl="1" marL="914400" rtl="0" algn="l">
              <a:spcBef>
                <a:spcPts val="0"/>
              </a:spcBef>
              <a:spcAft>
                <a:spcPts val="0"/>
              </a:spcAft>
              <a:buClr>
                <a:schemeClr val="lt1"/>
              </a:buClr>
              <a:buSzPts val="1800"/>
              <a:buAutoNum type="alphaLcPeriod"/>
            </a:pPr>
            <a:r>
              <a:rPr lang="en" sz="1800">
                <a:solidFill>
                  <a:schemeClr val="lt1"/>
                </a:solidFill>
              </a:rPr>
              <a:t>Data exploration</a:t>
            </a:r>
            <a:endParaRPr sz="1800">
              <a:solidFill>
                <a:schemeClr val="lt1"/>
              </a:solidFill>
            </a:endParaRPr>
          </a:p>
          <a:p>
            <a:pPr indent="-342900" lvl="1" marL="914400" rtl="0" algn="l">
              <a:spcBef>
                <a:spcPts val="0"/>
              </a:spcBef>
              <a:spcAft>
                <a:spcPts val="0"/>
              </a:spcAft>
              <a:buClr>
                <a:schemeClr val="lt1"/>
              </a:buClr>
              <a:buSzPts val="1800"/>
              <a:buAutoNum type="alphaLcPeriod"/>
            </a:pPr>
            <a:r>
              <a:rPr lang="en" sz="1800">
                <a:solidFill>
                  <a:schemeClr val="lt1"/>
                </a:solidFill>
              </a:rPr>
              <a:t>Dictionary</a:t>
            </a:r>
            <a:endParaRPr sz="1800">
              <a:solidFill>
                <a:schemeClr val="lt1"/>
              </a:solidFill>
            </a:endParaRPr>
          </a:p>
          <a:p>
            <a:pPr indent="-368300" lvl="0" marL="457200" rtl="0" algn="l">
              <a:spcBef>
                <a:spcPts val="0"/>
              </a:spcBef>
              <a:spcAft>
                <a:spcPts val="0"/>
              </a:spcAft>
              <a:buClr>
                <a:schemeClr val="lt1"/>
              </a:buClr>
              <a:buSzPts val="2200"/>
              <a:buAutoNum type="arabicPeriod"/>
            </a:pPr>
            <a:r>
              <a:rPr lang="en" sz="2200">
                <a:solidFill>
                  <a:schemeClr val="lt1"/>
                </a:solidFill>
              </a:rPr>
              <a:t>Methodology</a:t>
            </a:r>
            <a:endParaRPr sz="2200">
              <a:solidFill>
                <a:schemeClr val="lt1"/>
              </a:solidFill>
            </a:endParaRPr>
          </a:p>
          <a:p>
            <a:pPr indent="-342900" lvl="1" marL="914400" rtl="0" algn="l">
              <a:spcBef>
                <a:spcPts val="0"/>
              </a:spcBef>
              <a:spcAft>
                <a:spcPts val="0"/>
              </a:spcAft>
              <a:buClr>
                <a:schemeClr val="lt1"/>
              </a:buClr>
              <a:buSzPts val="1800"/>
              <a:buAutoNum type="alphaLcPeriod"/>
            </a:pPr>
            <a:r>
              <a:rPr lang="en" sz="1800">
                <a:solidFill>
                  <a:schemeClr val="lt1"/>
                </a:solidFill>
              </a:rPr>
              <a:t>Data Cleaning/Preparing</a:t>
            </a:r>
            <a:endParaRPr sz="1800">
              <a:solidFill>
                <a:schemeClr val="lt1"/>
              </a:solidFill>
            </a:endParaRPr>
          </a:p>
          <a:p>
            <a:pPr indent="-342900" lvl="1" marL="914400" rtl="0" algn="l">
              <a:spcBef>
                <a:spcPts val="0"/>
              </a:spcBef>
              <a:spcAft>
                <a:spcPts val="0"/>
              </a:spcAft>
              <a:buClr>
                <a:schemeClr val="lt1"/>
              </a:buClr>
              <a:buSzPts val="1800"/>
              <a:buAutoNum type="alphaLcPeriod"/>
            </a:pPr>
            <a:r>
              <a:rPr lang="en" sz="1800">
                <a:solidFill>
                  <a:schemeClr val="lt1"/>
                </a:solidFill>
              </a:rPr>
              <a:t>Random Forest</a:t>
            </a:r>
            <a:endParaRPr sz="1800">
              <a:solidFill>
                <a:schemeClr val="lt1"/>
              </a:solidFill>
            </a:endParaRPr>
          </a:p>
          <a:p>
            <a:pPr indent="-342900" lvl="1" marL="914400" rtl="0" algn="l">
              <a:spcBef>
                <a:spcPts val="0"/>
              </a:spcBef>
              <a:spcAft>
                <a:spcPts val="0"/>
              </a:spcAft>
              <a:buClr>
                <a:schemeClr val="lt1"/>
              </a:buClr>
              <a:buSzPts val="1800"/>
              <a:buAutoNum type="alphaLcPeriod"/>
            </a:pPr>
            <a:r>
              <a:rPr lang="en" sz="1800">
                <a:solidFill>
                  <a:schemeClr val="lt1"/>
                </a:solidFill>
              </a:rPr>
              <a:t>PCA</a:t>
            </a:r>
            <a:endParaRPr sz="1800">
              <a:solidFill>
                <a:schemeClr val="lt1"/>
              </a:solidFill>
            </a:endParaRPr>
          </a:p>
          <a:p>
            <a:pPr indent="-368300" lvl="0" marL="457200" rtl="0" algn="l">
              <a:spcBef>
                <a:spcPts val="0"/>
              </a:spcBef>
              <a:spcAft>
                <a:spcPts val="0"/>
              </a:spcAft>
              <a:buClr>
                <a:schemeClr val="lt1"/>
              </a:buClr>
              <a:buSzPts val="2200"/>
              <a:buAutoNum type="arabicPeriod"/>
            </a:pPr>
            <a:r>
              <a:rPr lang="en" sz="2200">
                <a:solidFill>
                  <a:schemeClr val="lt1"/>
                </a:solidFill>
              </a:rPr>
              <a:t>So what?</a:t>
            </a:r>
            <a:endParaRPr sz="2200">
              <a:solidFill>
                <a:schemeClr val="lt1"/>
              </a:solidFill>
            </a:endParaRPr>
          </a:p>
          <a:p>
            <a:pPr indent="-368300" lvl="0" marL="457200" rtl="0" algn="l">
              <a:spcBef>
                <a:spcPts val="0"/>
              </a:spcBef>
              <a:spcAft>
                <a:spcPts val="0"/>
              </a:spcAft>
              <a:buClr>
                <a:schemeClr val="lt1"/>
              </a:buClr>
              <a:buSzPts val="2200"/>
              <a:buAutoNum type="arabicPeriod"/>
            </a:pPr>
            <a:r>
              <a:rPr lang="en" sz="2200">
                <a:solidFill>
                  <a:schemeClr val="lt1"/>
                </a:solidFill>
              </a:rPr>
              <a:t>Q&amp;A</a:t>
            </a:r>
            <a:endParaRPr sz="22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1" name="Google Shape;16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32"/>
          <p:cNvPicPr preferRelativeResize="0"/>
          <p:nvPr/>
        </p:nvPicPr>
        <p:blipFill>
          <a:blip r:embed="rId3">
            <a:alphaModFix/>
          </a:blip>
          <a:stretch>
            <a:fillRect/>
          </a:stretch>
        </p:blipFill>
        <p:spPr>
          <a:xfrm>
            <a:off x="466725" y="419100"/>
            <a:ext cx="8210550" cy="430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8" name="Google Shape;16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33"/>
          <p:cNvPicPr preferRelativeResize="0"/>
          <p:nvPr/>
        </p:nvPicPr>
        <p:blipFill>
          <a:blip r:embed="rId3">
            <a:alphaModFix/>
          </a:blip>
          <a:stretch>
            <a:fillRect/>
          </a:stretch>
        </p:blipFill>
        <p:spPr>
          <a:xfrm>
            <a:off x="271923" y="0"/>
            <a:ext cx="4426003" cy="5143500"/>
          </a:xfrm>
          <a:prstGeom prst="rect">
            <a:avLst/>
          </a:prstGeom>
          <a:noFill/>
          <a:ln>
            <a:noFill/>
          </a:ln>
        </p:spPr>
      </p:pic>
      <p:pic>
        <p:nvPicPr>
          <p:cNvPr id="170" name="Google Shape;170;p33"/>
          <p:cNvPicPr preferRelativeResize="0"/>
          <p:nvPr/>
        </p:nvPicPr>
        <p:blipFill rotWithShape="1">
          <a:blip r:embed="rId4">
            <a:alphaModFix/>
          </a:blip>
          <a:srcRect b="0" l="0" r="6244" t="0"/>
          <a:stretch/>
        </p:blipFill>
        <p:spPr>
          <a:xfrm>
            <a:off x="4464600" y="1537575"/>
            <a:ext cx="4679400" cy="2847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25916"/>
              <a:buFont typeface="Arial"/>
              <a:buNone/>
            </a:pPr>
            <a:r>
              <a:rPr b="1" lang="en" sz="3820">
                <a:solidFill>
                  <a:schemeClr val="lt1"/>
                </a:solidFill>
              </a:rPr>
              <a:t>Clustering</a:t>
            </a:r>
            <a:endParaRPr b="1" sz="3820">
              <a:solidFill>
                <a:schemeClr val="lt1"/>
              </a:solidFill>
            </a:endParaRPr>
          </a:p>
          <a:p>
            <a:pPr indent="0" lvl="0" marL="0" rtl="0" algn="l">
              <a:spcBef>
                <a:spcPts val="0"/>
              </a:spcBef>
              <a:spcAft>
                <a:spcPts val="0"/>
              </a:spcAft>
              <a:buNone/>
            </a:pPr>
            <a:r>
              <a:t/>
            </a:r>
            <a:endParaRPr>
              <a:solidFill>
                <a:schemeClr val="lt1"/>
              </a:solidFill>
            </a:endParaRPr>
          </a:p>
        </p:txBody>
      </p:sp>
      <p:sp>
        <p:nvSpPr>
          <p:cNvPr id="176" name="Google Shape;17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r">
              <a:spcBef>
                <a:spcPts val="0"/>
              </a:spcBef>
              <a:spcAft>
                <a:spcPts val="0"/>
              </a:spcAft>
              <a:buClr>
                <a:schemeClr val="lt1"/>
              </a:buClr>
              <a:buSzPts val="1800"/>
              <a:buChar char="●"/>
            </a:pPr>
            <a:r>
              <a:rPr lang="en">
                <a:solidFill>
                  <a:schemeClr val="lt1"/>
                </a:solidFill>
              </a:rPr>
              <a:t>Supervised</a:t>
            </a:r>
            <a:r>
              <a:rPr lang="en">
                <a:solidFill>
                  <a:schemeClr val="lt1"/>
                </a:solidFill>
              </a:rPr>
              <a:t> Random Forest:</a:t>
            </a:r>
            <a:endParaRPr>
              <a:solidFill>
                <a:schemeClr val="lt1"/>
              </a:solidFill>
            </a:endParaRPr>
          </a:p>
          <a:p>
            <a:pPr indent="-317500" lvl="1" marL="914400" rtl="0" algn="r">
              <a:spcBef>
                <a:spcPts val="0"/>
              </a:spcBef>
              <a:spcAft>
                <a:spcPts val="0"/>
              </a:spcAft>
              <a:buClr>
                <a:schemeClr val="lt1"/>
              </a:buClr>
              <a:buSzPts val="1400"/>
              <a:buChar char="○"/>
            </a:pPr>
            <a:r>
              <a:rPr lang="en">
                <a:solidFill>
                  <a:schemeClr val="lt1"/>
                </a:solidFill>
              </a:rPr>
              <a:t>Score: 1.0000</a:t>
            </a:r>
            <a:endParaRPr>
              <a:solidFill>
                <a:schemeClr val="lt1"/>
              </a:solidFill>
            </a:endParaRPr>
          </a:p>
          <a:p>
            <a:pPr indent="-342900" lvl="0" marL="457200" rtl="0" algn="r">
              <a:spcBef>
                <a:spcPts val="0"/>
              </a:spcBef>
              <a:spcAft>
                <a:spcPts val="0"/>
              </a:spcAft>
              <a:buClr>
                <a:schemeClr val="lt1"/>
              </a:buClr>
              <a:buSzPts val="1800"/>
              <a:buChar char="●"/>
            </a:pPr>
            <a:r>
              <a:rPr lang="en">
                <a:solidFill>
                  <a:schemeClr val="lt1"/>
                </a:solidFill>
              </a:rPr>
              <a:t>When using 3 clusters and PCA:</a:t>
            </a:r>
            <a:endParaRPr>
              <a:solidFill>
                <a:schemeClr val="lt1"/>
              </a:solidFill>
            </a:endParaRPr>
          </a:p>
          <a:p>
            <a:pPr indent="-317500" lvl="1" marL="914400" rtl="0" algn="r">
              <a:spcBef>
                <a:spcPts val="0"/>
              </a:spcBef>
              <a:spcAft>
                <a:spcPts val="0"/>
              </a:spcAft>
              <a:buClr>
                <a:schemeClr val="lt1"/>
              </a:buClr>
              <a:buSzPts val="1400"/>
              <a:buChar char="○"/>
            </a:pPr>
            <a:r>
              <a:rPr lang="en">
                <a:solidFill>
                  <a:schemeClr val="lt1"/>
                </a:solidFill>
              </a:rPr>
              <a:t>Random Forest Score: 0.9193</a:t>
            </a:r>
            <a:endParaRPr>
              <a:solidFill>
                <a:schemeClr val="lt1"/>
              </a:solidFill>
            </a:endParaRPr>
          </a:p>
          <a:p>
            <a:pPr indent="0" lvl="0" marL="0" rtl="0" algn="r">
              <a:spcBef>
                <a:spcPts val="1200"/>
              </a:spcBef>
              <a:spcAft>
                <a:spcPts val="1200"/>
              </a:spcAft>
              <a:buNone/>
            </a:pPr>
            <a:r>
              <a:t/>
            </a:r>
            <a:endParaRPr>
              <a:solidFill>
                <a:schemeClr val="lt1"/>
              </a:solidFill>
            </a:endParaRPr>
          </a:p>
        </p:txBody>
      </p:sp>
      <p:pic>
        <p:nvPicPr>
          <p:cNvPr id="177" name="Google Shape;177;p34"/>
          <p:cNvPicPr preferRelativeResize="0"/>
          <p:nvPr/>
        </p:nvPicPr>
        <p:blipFill>
          <a:blip r:embed="rId4">
            <a:alphaModFix/>
          </a:blip>
          <a:stretch>
            <a:fillRect/>
          </a:stretch>
        </p:blipFill>
        <p:spPr>
          <a:xfrm>
            <a:off x="0" y="2622649"/>
            <a:ext cx="9144000" cy="2520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So What?</a:t>
            </a:r>
            <a:endParaRPr>
              <a:solidFill>
                <a:schemeClr val="lt1"/>
              </a:solidFill>
            </a:endParaRPr>
          </a:p>
        </p:txBody>
      </p:sp>
      <p:sp>
        <p:nvSpPr>
          <p:cNvPr id="183" name="Google Shape;18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93700" lvl="0" marL="457200" rtl="0" algn="l">
              <a:spcBef>
                <a:spcPts val="0"/>
              </a:spcBef>
              <a:spcAft>
                <a:spcPts val="0"/>
              </a:spcAft>
              <a:buClr>
                <a:schemeClr val="lt1"/>
              </a:buClr>
              <a:buSzPts val="2600"/>
              <a:buChar char="-"/>
            </a:pPr>
            <a:r>
              <a:rPr lang="en" sz="2600">
                <a:solidFill>
                  <a:schemeClr val="lt1"/>
                </a:solidFill>
              </a:rPr>
              <a:t>Safety: toxic or nontoxic mushrooms?</a:t>
            </a:r>
            <a:endParaRPr sz="2600">
              <a:solidFill>
                <a:schemeClr val="lt1"/>
              </a:solidFill>
            </a:endParaRPr>
          </a:p>
          <a:p>
            <a:pPr indent="-393700" lvl="0" marL="457200" rtl="0" algn="l">
              <a:spcBef>
                <a:spcPts val="0"/>
              </a:spcBef>
              <a:spcAft>
                <a:spcPts val="0"/>
              </a:spcAft>
              <a:buClr>
                <a:schemeClr val="lt1"/>
              </a:buClr>
              <a:buSzPts val="2600"/>
              <a:buChar char="-"/>
            </a:pPr>
            <a:r>
              <a:rPr lang="en" sz="2600">
                <a:solidFill>
                  <a:schemeClr val="lt1"/>
                </a:solidFill>
              </a:rPr>
              <a:t>Conservation: </a:t>
            </a:r>
            <a:r>
              <a:rPr lang="en" sz="2600">
                <a:solidFill>
                  <a:schemeClr val="lt1"/>
                </a:solidFill>
              </a:rPr>
              <a:t>overharvesting</a:t>
            </a:r>
            <a:r>
              <a:rPr lang="en" sz="2600">
                <a:solidFill>
                  <a:schemeClr val="lt1"/>
                </a:solidFill>
              </a:rPr>
              <a:t> of mushrooms</a:t>
            </a:r>
            <a:endParaRPr sz="2600">
              <a:solidFill>
                <a:schemeClr val="lt1"/>
              </a:solidFill>
            </a:endParaRPr>
          </a:p>
          <a:p>
            <a:pPr indent="-393700" lvl="0" marL="457200" rtl="0" algn="l">
              <a:spcBef>
                <a:spcPts val="0"/>
              </a:spcBef>
              <a:spcAft>
                <a:spcPts val="0"/>
              </a:spcAft>
              <a:buClr>
                <a:schemeClr val="lt1"/>
              </a:buClr>
              <a:buSzPts val="2600"/>
              <a:buChar char="-"/>
            </a:pPr>
            <a:r>
              <a:rPr lang="en" sz="2600">
                <a:solidFill>
                  <a:schemeClr val="lt1"/>
                </a:solidFill>
              </a:rPr>
              <a:t>Agriculture: demand for high-quality, edible mushrooms</a:t>
            </a:r>
            <a:endParaRPr sz="2600">
              <a:solidFill>
                <a:schemeClr val="lt1"/>
              </a:solidFill>
            </a:endParaRPr>
          </a:p>
          <a:p>
            <a:pPr indent="-393700" lvl="0" marL="457200" rtl="0" algn="l">
              <a:spcBef>
                <a:spcPts val="0"/>
              </a:spcBef>
              <a:spcAft>
                <a:spcPts val="0"/>
              </a:spcAft>
              <a:buClr>
                <a:schemeClr val="lt1"/>
              </a:buClr>
              <a:buSzPts val="2600"/>
              <a:buChar char="-"/>
            </a:pPr>
            <a:r>
              <a:rPr lang="en" sz="2600">
                <a:solidFill>
                  <a:schemeClr val="lt1"/>
                </a:solidFill>
              </a:rPr>
              <a:t>Scientific Research: Biology and ecology of mushrooms</a:t>
            </a:r>
            <a:endParaRPr sz="2600">
              <a:solidFill>
                <a:schemeClr val="lt1"/>
              </a:solidFill>
            </a:endParaRPr>
          </a:p>
          <a:p>
            <a:pPr indent="-393700" lvl="0" marL="457200" rtl="0" algn="l">
              <a:spcBef>
                <a:spcPts val="0"/>
              </a:spcBef>
              <a:spcAft>
                <a:spcPts val="0"/>
              </a:spcAft>
              <a:buClr>
                <a:schemeClr val="lt1"/>
              </a:buClr>
              <a:buSzPts val="2600"/>
              <a:buChar char="-"/>
            </a:pPr>
            <a:r>
              <a:rPr lang="en" sz="2600">
                <a:solidFill>
                  <a:schemeClr val="lt1"/>
                </a:solidFill>
              </a:rPr>
              <a:t>Recreational Purposes: mushroom foraging or psychedelics</a:t>
            </a:r>
            <a:endParaRPr sz="2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rPr>
              <a:t>Q&amp;A</a:t>
            </a:r>
            <a:endParaRPr b="1" sz="5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157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Introduction: Data Exploration</a:t>
            </a:r>
            <a:endParaRPr>
              <a:solidFill>
                <a:schemeClr val="lt1"/>
              </a:solidFill>
            </a:endParaRPr>
          </a:p>
        </p:txBody>
      </p:sp>
      <p:sp>
        <p:nvSpPr>
          <p:cNvPr id="67" name="Google Shape;67;p15"/>
          <p:cNvSpPr txBox="1"/>
          <p:nvPr>
            <p:ph idx="1" type="body"/>
          </p:nvPr>
        </p:nvSpPr>
        <p:spPr>
          <a:xfrm>
            <a:off x="311700" y="729775"/>
            <a:ext cx="8520600" cy="3867900"/>
          </a:xfrm>
          <a:prstGeom prst="rect">
            <a:avLst/>
          </a:prstGeom>
        </p:spPr>
        <p:txBody>
          <a:bodyPr anchorCtr="0" anchor="t" bIns="91425" lIns="91425" spcFirstLastPara="1" rIns="91425" wrap="square" tIns="91425">
            <a:normAutofit fontScale="25000" lnSpcReduction="20000"/>
          </a:bodyPr>
          <a:lstStyle/>
          <a:p>
            <a:pPr indent="-322096" lvl="0" marL="457200" rtl="0" algn="l">
              <a:spcBef>
                <a:spcPts val="0"/>
              </a:spcBef>
              <a:spcAft>
                <a:spcPts val="0"/>
              </a:spcAft>
              <a:buClr>
                <a:schemeClr val="lt1"/>
              </a:buClr>
              <a:buSzPct val="100000"/>
              <a:buChar char="-"/>
            </a:pPr>
            <a:r>
              <a:rPr lang="en" sz="5889">
                <a:solidFill>
                  <a:schemeClr val="lt1"/>
                </a:solidFill>
              </a:rPr>
              <a:t>The Audubon Society Field Guide to North American Mushrooms (1981)</a:t>
            </a:r>
            <a:endParaRPr sz="5889">
              <a:solidFill>
                <a:schemeClr val="lt1"/>
              </a:solidFill>
            </a:endParaRPr>
          </a:p>
          <a:p>
            <a:pPr indent="0" lvl="0" marL="0" rtl="0" algn="l">
              <a:spcBef>
                <a:spcPts val="1200"/>
              </a:spcBef>
              <a:spcAft>
                <a:spcPts val="0"/>
              </a:spcAft>
              <a:buNone/>
            </a:pPr>
            <a:r>
              <a:t/>
            </a:r>
            <a:endParaRPr sz="5889">
              <a:solidFill>
                <a:schemeClr val="lt1"/>
              </a:solidFill>
            </a:endParaRPr>
          </a:p>
          <a:p>
            <a:pPr indent="-322096" lvl="0" marL="457200" rtl="0" algn="l">
              <a:spcBef>
                <a:spcPts val="1200"/>
              </a:spcBef>
              <a:spcAft>
                <a:spcPts val="0"/>
              </a:spcAft>
              <a:buClr>
                <a:schemeClr val="lt1"/>
              </a:buClr>
              <a:buSzPct val="100000"/>
              <a:buChar char="-"/>
            </a:pPr>
            <a:r>
              <a:rPr lang="en" sz="5889">
                <a:solidFill>
                  <a:schemeClr val="lt1"/>
                </a:solidFill>
              </a:rPr>
              <a:t>Contains phenotypical characteristics of 23 species of gilled mushrooms in the Agaricus &amp; Lepiota Mushroom Families</a:t>
            </a:r>
            <a:endParaRPr sz="5889">
              <a:solidFill>
                <a:schemeClr val="lt1"/>
              </a:solidFill>
            </a:endParaRPr>
          </a:p>
          <a:p>
            <a:pPr indent="0" lvl="0" marL="0" rtl="0" algn="l">
              <a:spcBef>
                <a:spcPts val="1200"/>
              </a:spcBef>
              <a:spcAft>
                <a:spcPts val="0"/>
              </a:spcAft>
              <a:buNone/>
            </a:pPr>
            <a:r>
              <a:t/>
            </a:r>
            <a:endParaRPr sz="5889">
              <a:solidFill>
                <a:schemeClr val="lt1"/>
              </a:solidFill>
            </a:endParaRPr>
          </a:p>
          <a:p>
            <a:pPr indent="-322096" lvl="0" marL="457200" rtl="0" algn="l">
              <a:spcBef>
                <a:spcPts val="1200"/>
              </a:spcBef>
              <a:spcAft>
                <a:spcPts val="0"/>
              </a:spcAft>
              <a:buClr>
                <a:schemeClr val="lt1"/>
              </a:buClr>
              <a:buSzPct val="100000"/>
              <a:buChar char="-"/>
            </a:pPr>
            <a:r>
              <a:rPr lang="en" sz="5889">
                <a:solidFill>
                  <a:schemeClr val="lt1"/>
                </a:solidFill>
              </a:rPr>
              <a:t>Each species is identified as definitely edible, definitely poisonous, or of unknown edibility and not recommended</a:t>
            </a:r>
            <a:endParaRPr sz="5889">
              <a:solidFill>
                <a:schemeClr val="lt1"/>
              </a:solidFill>
            </a:endParaRPr>
          </a:p>
          <a:p>
            <a:pPr indent="0" lvl="0" marL="0" rtl="0" algn="l">
              <a:spcBef>
                <a:spcPts val="1200"/>
              </a:spcBef>
              <a:spcAft>
                <a:spcPts val="0"/>
              </a:spcAft>
              <a:buNone/>
            </a:pPr>
            <a:r>
              <a:t/>
            </a:r>
            <a:endParaRPr sz="5889">
              <a:solidFill>
                <a:schemeClr val="lt1"/>
              </a:solidFill>
            </a:endParaRPr>
          </a:p>
          <a:p>
            <a:pPr indent="-322096" lvl="0" marL="457200" rtl="0" algn="l">
              <a:spcBef>
                <a:spcPts val="1200"/>
              </a:spcBef>
              <a:spcAft>
                <a:spcPts val="0"/>
              </a:spcAft>
              <a:buClr>
                <a:schemeClr val="lt1"/>
              </a:buClr>
              <a:buSzPct val="100000"/>
              <a:buChar char="-"/>
            </a:pPr>
            <a:r>
              <a:rPr lang="en" sz="5889">
                <a:solidFill>
                  <a:schemeClr val="lt1"/>
                </a:solidFill>
              </a:rPr>
              <a:t>This latter class was combined with the poisonous one. The Guide clearly states that there is no simple rule for determining the edibility of a mushroom; no rule like "leaflets three, let it be'' for Poisonous Oak and Ivy.</a:t>
            </a:r>
            <a:endParaRPr sz="5889">
              <a:solidFill>
                <a:schemeClr val="lt1"/>
              </a:solidFill>
            </a:endParaRPr>
          </a:p>
          <a:p>
            <a:pPr indent="0" lvl="0" marL="0" rtl="0" algn="l">
              <a:spcBef>
                <a:spcPts val="1200"/>
              </a:spcBef>
              <a:spcAft>
                <a:spcPts val="0"/>
              </a:spcAft>
              <a:buNone/>
            </a:pPr>
            <a:r>
              <a:t/>
            </a:r>
            <a:endParaRPr sz="5889">
              <a:solidFill>
                <a:schemeClr val="lt1"/>
              </a:solidFill>
            </a:endParaRPr>
          </a:p>
          <a:p>
            <a:pPr indent="-322096" lvl="0" marL="457200" rtl="0" algn="l">
              <a:spcBef>
                <a:spcPts val="1200"/>
              </a:spcBef>
              <a:spcAft>
                <a:spcPts val="0"/>
              </a:spcAft>
              <a:buClr>
                <a:schemeClr val="lt1"/>
              </a:buClr>
              <a:buSzPct val="100000"/>
              <a:buChar char="-"/>
            </a:pPr>
            <a:r>
              <a:rPr b="1" i="1" lang="en" sz="5889">
                <a:solidFill>
                  <a:schemeClr val="lt1"/>
                </a:solidFill>
              </a:rPr>
              <a:t>“Learn which features spell certain death and which are most palatable in this dataset of mushroom characteristics”</a:t>
            </a:r>
            <a:endParaRPr b="1" i="1" sz="5889">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152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Value Coding Dictionary</a:t>
            </a:r>
            <a:endParaRPr/>
          </a:p>
        </p:txBody>
      </p:sp>
      <p:pic>
        <p:nvPicPr>
          <p:cNvPr id="73" name="Google Shape;73;p16"/>
          <p:cNvPicPr preferRelativeResize="0"/>
          <p:nvPr/>
        </p:nvPicPr>
        <p:blipFill>
          <a:blip r:embed="rId3">
            <a:alphaModFix/>
          </a:blip>
          <a:stretch>
            <a:fillRect/>
          </a:stretch>
        </p:blipFill>
        <p:spPr>
          <a:xfrm>
            <a:off x="1300500" y="725000"/>
            <a:ext cx="6729901" cy="4245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593875" y="779663"/>
            <a:ext cx="7956251" cy="3584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 Cleaning/Preparation</a:t>
            </a:r>
            <a:endParaRPr>
              <a:solidFill>
                <a:schemeClr val="lt1"/>
              </a:solidFill>
            </a:endParaRPr>
          </a:p>
        </p:txBody>
      </p:sp>
      <p:sp>
        <p:nvSpPr>
          <p:cNvPr id="84" name="Google Shape;8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lt1"/>
              </a:buClr>
              <a:buSzPts val="2400"/>
              <a:buChar char="-"/>
            </a:pPr>
            <a:r>
              <a:rPr lang="en" sz="2400">
                <a:solidFill>
                  <a:schemeClr val="lt1"/>
                </a:solidFill>
              </a:rPr>
              <a:t>Dropped “veil-type” column</a:t>
            </a:r>
            <a:endParaRPr sz="24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NaN values defined as “?”</a:t>
            </a:r>
            <a:endParaRPr sz="24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Dummy variables</a:t>
            </a:r>
            <a:endParaRPr sz="2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target variable: edibility</a:t>
            </a:r>
            <a:endParaRPr/>
          </a:p>
        </p:txBody>
      </p:sp>
      <p:pic>
        <p:nvPicPr>
          <p:cNvPr id="90" name="Google Shape;90;p19"/>
          <p:cNvPicPr preferRelativeResize="0"/>
          <p:nvPr/>
        </p:nvPicPr>
        <p:blipFill>
          <a:blip r:embed="rId3">
            <a:alphaModFix/>
          </a:blip>
          <a:stretch>
            <a:fillRect/>
          </a:stretch>
        </p:blipFill>
        <p:spPr>
          <a:xfrm>
            <a:off x="2221650" y="1085100"/>
            <a:ext cx="4700700" cy="2278775"/>
          </a:xfrm>
          <a:prstGeom prst="rect">
            <a:avLst/>
          </a:prstGeom>
          <a:noFill/>
          <a:ln>
            <a:noFill/>
          </a:ln>
        </p:spPr>
      </p:pic>
      <p:pic>
        <p:nvPicPr>
          <p:cNvPr id="91" name="Google Shape;91;p19"/>
          <p:cNvPicPr preferRelativeResize="0"/>
          <p:nvPr/>
        </p:nvPicPr>
        <p:blipFill>
          <a:blip r:embed="rId4">
            <a:alphaModFix/>
          </a:blip>
          <a:stretch>
            <a:fillRect/>
          </a:stretch>
        </p:blipFill>
        <p:spPr>
          <a:xfrm>
            <a:off x="2662050" y="3598525"/>
            <a:ext cx="3819900" cy="6527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Random Forest Classifier </a:t>
            </a:r>
            <a:endParaRPr>
              <a:solidFill>
                <a:schemeClr val="lt1"/>
              </a:solidFill>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lt1"/>
              </a:buClr>
              <a:buSzPts val="2400"/>
              <a:buChar char="-"/>
            </a:pPr>
            <a:r>
              <a:rPr lang="en" sz="2400">
                <a:solidFill>
                  <a:schemeClr val="lt1"/>
                </a:solidFill>
              </a:rPr>
              <a:t>Used Random Forests</a:t>
            </a:r>
            <a:endParaRPr sz="24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AUC Score: 1.0</a:t>
            </a:r>
            <a:endParaRPr sz="24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Dataset Correlation</a:t>
            </a:r>
            <a:endParaRPr sz="2400">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pic>
        <p:nvPicPr>
          <p:cNvPr id="102" name="Google Shape;102;p21"/>
          <p:cNvPicPr preferRelativeResize="0"/>
          <p:nvPr/>
        </p:nvPicPr>
        <p:blipFill>
          <a:blip r:embed="rId4">
            <a:alphaModFix/>
          </a:blip>
          <a:stretch>
            <a:fillRect/>
          </a:stretch>
        </p:blipFill>
        <p:spPr>
          <a:xfrm>
            <a:off x="610290" y="1312975"/>
            <a:ext cx="8038324" cy="251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